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1.xml" ContentType="application/vnd.openxmlformats-officedocument.presentationml.tags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Oswald" panose="020B0604020202020204" charset="0"/>
      <p:regular r:id="rId35"/>
      <p:bold r:id="rId36"/>
    </p:embeddedFont>
    <p:embeddedFont>
      <p:font typeface="Roboto Slab" panose="020B0604020202020204" charset="0"/>
      <p:regular r:id="rId37"/>
      <p:bold r:id="rId38"/>
    </p:embeddedFont>
    <p:embeddedFont>
      <p:font typeface="Source Sans Pro" panose="020B0604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E293621-A67F-4BF9-B0CD-F37235C4AFAD}">
          <p14:sldIdLst>
            <p14:sldId id="256"/>
            <p14:sldId id="257"/>
            <p14:sldId id="258"/>
            <p14:sldId id="259"/>
            <p14:sldId id="260"/>
            <p14:sldId id="261"/>
            <p14:sldId id="286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Untitled Section" id="{27EB3A01-BBA1-43A7-A089-C8D4949749F3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8DCCD-1E59-4A68-B418-298B2166123A}">
  <a:tblStyle styleId="{37D8DCCD-1E59-4A68-B418-298B216612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5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4e2890a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4e2890a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4e2890a6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4e2890a6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4e2890a6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4e2890a6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4e2890a6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4e2890a6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4e2890a6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4e2890a6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4e2890a6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4e2890a6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4e2890a6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4e2890a6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4e2890a6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4e2890a6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4e2890a6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4e2890a6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4e2890a6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4e2890a6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c7eddefe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c7eddefe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4e2890a6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4e2890a6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4e2890a6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4e2890a6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4e2890a6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4e2890a6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4e2890a6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4e2890a6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4e2890a6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4e2890a6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4e2890a62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4e2890a62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4e2890a6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4e2890a6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4e2890a62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4e2890a62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4e2890a6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4e2890a6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4e2890a6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4e2890a6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c7eddefe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c7eddefe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4e2890a6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4e2890a6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4d8e546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4d8e546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4d8e5464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4d8e5464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4e2890a6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4e2890a6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4de6985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4de6985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4de6985c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4de6985c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4df35a2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4df35a2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5.png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5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75" y="1329525"/>
            <a:ext cx="5807400" cy="18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Prediksi Keberhasilan Studi Mahasiswa dengan Fuzzy Logic</a:t>
            </a:r>
            <a:endParaRPr sz="4500"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4294967295"/>
          </p:nvPr>
        </p:nvSpPr>
        <p:spPr>
          <a:xfrm>
            <a:off x="1700175" y="3558800"/>
            <a:ext cx="7571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2017730009</a:t>
            </a: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Enrico Wibawa Budihardjo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B4AEBA-7405-44D6-8694-97E2A2B61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54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FAMI (3)</a:t>
            </a:r>
            <a:endParaRPr sz="3000"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Proses diulang terus menerus secara rekursif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Proses berhenti ketika :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Tidak terbentuk </a:t>
            </a:r>
            <a:r>
              <a:rPr lang="en" b="1" i="1" dirty="0"/>
              <a:t>inhibition hyperbox</a:t>
            </a:r>
            <a:endParaRPr b="1" i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ATAU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 dirty="0"/>
              <a:t>Activation hyperbox</a:t>
            </a:r>
            <a:r>
              <a:rPr lang="en" b="1" dirty="0"/>
              <a:t> 1 = </a:t>
            </a:r>
            <a:r>
              <a:rPr lang="en" b="1" i="1" dirty="0"/>
              <a:t>Activation hyperbox</a:t>
            </a:r>
            <a:r>
              <a:rPr lang="en" b="1" dirty="0"/>
              <a:t> 2</a:t>
            </a:r>
            <a:endParaRPr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ATAU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 dirty="0"/>
              <a:t>Inhibition hyperbox </a:t>
            </a:r>
            <a:r>
              <a:rPr lang="en" b="1" dirty="0"/>
              <a:t>kosong</a:t>
            </a:r>
            <a:endParaRPr b="1" dirty="0"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704EAE-7979-48D5-9945-C0D4977A96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059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FAMI (4)</a:t>
            </a:r>
            <a:endParaRPr sz="3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Google Shape;136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86150" y="1261700"/>
                <a:ext cx="7571700" cy="3573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81000" algn="l" rtl="0">
                  <a:spcBef>
                    <a:spcPts val="600"/>
                  </a:spcBef>
                  <a:spcAft>
                    <a:spcPts val="0"/>
                  </a:spcAft>
                  <a:buSzPts val="2400"/>
                  <a:buChar char="◎"/>
                </a:pPr>
                <a:r>
                  <a:rPr lang="en-ID" dirty="0"/>
                  <a:t>Proses pembuatan </a:t>
                </a:r>
                <a:r>
                  <a:rPr lang="en-ID" i="1" dirty="0"/>
                  <a:t>hyperbox </a:t>
                </a:r>
                <a:r>
                  <a:rPr lang="en-ID" dirty="0"/>
                  <a:t>dilakukan untuk setiap atribut </a:t>
                </a:r>
                <a:r>
                  <a:rPr lang="en-ID" i="1" dirty="0"/>
                  <a:t>predictor</a:t>
                </a: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◎"/>
                </a:pPr>
                <a:r>
                  <a:rPr lang="en-ID" dirty="0"/>
                  <a:t>Model prediksi sudah selesai</a:t>
                </a: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◎"/>
                </a:pPr>
                <a:r>
                  <a:rPr lang="en-ID" dirty="0"/>
                  <a:t>Rumus menentukan hasil dari model yang </a:t>
                </a:r>
                <a:r>
                  <a:rPr lang="en-ID" dirty="0" err="1"/>
                  <a:t>dibuat</a:t>
                </a:r>
                <a:r>
                  <a:rPr lang="en-ID" dirty="0"/>
                  <a:t> :</a:t>
                </a:r>
              </a:p>
              <a:p>
                <a:pPr marL="457200" lvl="0" indent="-381000" algn="l" rtl="0">
                  <a:spcBef>
                    <a:spcPts val="0"/>
                  </a:spcBef>
                  <a:spcAft>
                    <a:spcPts val="0"/>
                  </a:spcAft>
                  <a:buSzPts val="2400"/>
                  <a:buChar char="◎"/>
                </a:pPr>
                <a:endParaRPr lang="en-ID" dirty="0"/>
              </a:p>
              <a:p>
                <a:pPr marL="76200" lvl="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𝑟𝑒𝑑𝑖𝑘𝑠𝑖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𝐽𝑢𝑚𝑙𝑎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𝑝𝑎𝑠𝑎𝑛𝑔𝑎𝑛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𝑎𝑡𝑟𝑖𝑏𝑢𝑡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𝑘𝑒𝑙𝑎𝑠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𝐽𝑢𝑚𝑙𝑎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𝑝𝑎𝑠𝑎𝑛𝑔𝑎𝑛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𝑎𝑡𝑟𝑖𝑏𝑢𝑡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36" name="Google Shape;136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6150" y="1261700"/>
                <a:ext cx="7571700" cy="3573600"/>
              </a:xfrm>
              <a:prstGeom prst="rect">
                <a:avLst/>
              </a:prstGeom>
              <a:blipFill>
                <a:blip r:embed="rId5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0EC900C-19BE-4907-AC77-C0F9D8E06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326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FAMI (5)</a:t>
            </a:r>
            <a:endParaRPr sz="3000"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Ti</a:t>
            </a:r>
            <a:r>
              <a:rPr lang="en" sz="2000" dirty="0"/>
              <a:t>dak termasuk di </a:t>
            </a:r>
            <a:r>
              <a:rPr lang="en" sz="2000" i="1" dirty="0"/>
              <a:t>activation hyperbox</a:t>
            </a:r>
            <a:r>
              <a:rPr lang="en" sz="2000" dirty="0"/>
              <a:t> manapun?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 dirty="0"/>
              <a:t>Berada di </a:t>
            </a:r>
            <a:r>
              <a:rPr lang="en" sz="2000" i="1" dirty="0"/>
              <a:t>inhibition hyperbox</a:t>
            </a:r>
            <a:r>
              <a:rPr lang="en" sz="2000" dirty="0"/>
              <a:t> kosong?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 dirty="0"/>
              <a:t>Berada di </a:t>
            </a:r>
            <a:r>
              <a:rPr lang="en" sz="2000" i="1" dirty="0"/>
              <a:t>inhibition hyperbox</a:t>
            </a:r>
            <a:r>
              <a:rPr lang="en" sz="2000" dirty="0"/>
              <a:t> dengan beberapa kelas yang berbeda?</a:t>
            </a:r>
            <a:endParaRPr sz="20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000" dirty="0"/>
              <a:t>Apakah atribut tersebut dihapuskan saja?</a:t>
            </a:r>
            <a:endParaRPr sz="2000"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6607325" y="3124400"/>
            <a:ext cx="1208700" cy="1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 b="1">
                <a:latin typeface="Oswald"/>
                <a:ea typeface="Oswald"/>
                <a:cs typeface="Oswald"/>
                <a:sym typeface="Oswald"/>
              </a:rPr>
              <a:t>?</a:t>
            </a:r>
            <a:endParaRPr sz="11000"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D9E276-C9DB-4592-8646-4CBC6006C1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578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FAMI (6)</a:t>
            </a:r>
            <a:endParaRPr sz="3000"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 dirty="0"/>
              <a:t>Penghapusan bisa mengurangi akurasi hasil prediksi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 dirty="0"/>
              <a:t>Data tersebut tidak dapat diprediksi (50-50)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 dirty="0"/>
              <a:t>Bukan berarti tidak berpengaruh terhadap hasil prediksi!</a:t>
            </a:r>
            <a:endParaRPr sz="2000" dirty="0"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8EEB77A-ECC8-4176-9976-74266D81F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53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FAMI (7)</a:t>
            </a:r>
            <a:endParaRPr sz="3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Google Shape;159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86150" y="1261700"/>
                <a:ext cx="7571700" cy="3573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81000" algn="l" rtl="0">
                  <a:spcBef>
                    <a:spcPts val="600"/>
                  </a:spcBef>
                  <a:spcAft>
                    <a:spcPts val="0"/>
                  </a:spcAft>
                  <a:buSzPts val="2400"/>
                  <a:buChar char="◎"/>
                </a:pPr>
                <a:r>
                  <a:rPr lang="en-ID" dirty="0"/>
                  <a:t>Modifikasi rumus </a:t>
                </a:r>
                <a:r>
                  <a:rPr lang="en-ID" i="1" dirty="0"/>
                  <a:t>Prediksi</a:t>
                </a:r>
                <a:r>
                  <a:rPr lang="en-ID" i="1" baseline="-25000" dirty="0"/>
                  <a:t>i</a:t>
                </a:r>
                <a:r>
                  <a:rPr lang="en-ID" dirty="0"/>
                  <a:t> </a:t>
                </a:r>
              </a:p>
              <a:p>
                <a:pPr marL="45720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ID" dirty="0"/>
              </a:p>
              <a:p>
                <a:pPr marL="45720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𝑟𝑒𝑑𝑖𝑘𝑠𝑖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ar-AE" dirty="0"/>
              </a:p>
              <a:p>
                <a:pPr marL="45720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ar-AE" dirty="0"/>
              </a:p>
              <a:p>
                <a:pPr marL="45720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sz="1600" dirty="0"/>
                  <a:t>Keterangan : 	a = Jumlah pasangan atribut yang tergolong kelas i</a:t>
                </a:r>
              </a:p>
              <a:p>
                <a:pPr marL="45720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sz="1600" dirty="0"/>
                  <a:t>		b = Jumlah pasangan atribut yang tidak dapat diprediksi</a:t>
                </a:r>
              </a:p>
              <a:p>
                <a:pPr marL="45720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sz="1600" dirty="0"/>
                  <a:t>		n = Jumlah pasangan atribut </a:t>
                </a:r>
                <a:endParaRPr sz="1600" dirty="0"/>
              </a:p>
            </p:txBody>
          </p:sp>
        </mc:Choice>
        <mc:Fallback>
          <p:sp>
            <p:nvSpPr>
              <p:cNvPr id="159" name="Google Shape;159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6150" y="1261700"/>
                <a:ext cx="7571700" cy="3573600"/>
              </a:xfrm>
              <a:prstGeom prst="rect">
                <a:avLst/>
              </a:prstGeom>
              <a:blipFill>
                <a:blip r:embed="rId5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FA799AB-712D-4EE5-B274-27176152D2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969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Implementasi Metode FAMI</a:t>
            </a:r>
            <a:endParaRPr sz="3000"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81669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 dirty="0"/>
              <a:t>Fuzzy rule </a:t>
            </a:r>
            <a:r>
              <a:rPr lang="en" dirty="0"/>
              <a:t>yang dapat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diambil :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Lulus, jika Nilai &gt; 2 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DAN Frekuensi &lt; 3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Tidak Lulus, jika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     Nilai &lt; 2 DAN Frekuensi &gt; 0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Keterangan : Nilai sudah ditransformasi dari tipe String (A, B, C, D, E) menjadi Integer (4, 3, 2, 1, 0)</a:t>
            </a:r>
            <a:endParaRPr sz="1400" dirty="0"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4802" y="1010726"/>
            <a:ext cx="4077498" cy="245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/>
          <p:nvPr/>
        </p:nvSpPr>
        <p:spPr>
          <a:xfrm>
            <a:off x="4498455" y="1589964"/>
            <a:ext cx="548700" cy="10304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6096088" y="2279787"/>
            <a:ext cx="548700" cy="34058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C31212-7898-4C7E-80F7-E8F4586F31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404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Implementasi Metode FAMI (2)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786150" y="1010725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 i="1" dirty="0"/>
              <a:t>Didapatkan fuzzy ruleset</a:t>
            </a:r>
            <a:r>
              <a:rPr lang="en" sz="2000" dirty="0"/>
              <a:t> sebagai berikut</a:t>
            </a:r>
            <a:endParaRPr sz="20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179" name="Google Shape;179;p26"/>
          <p:cNvGraphicFramePr/>
          <p:nvPr>
            <p:extLst>
              <p:ext uri="{D42A27DB-BD31-4B8C-83A1-F6EECF244321}">
                <p14:modId xmlns:p14="http://schemas.microsoft.com/office/powerpoint/2010/main" val="3676198633"/>
              </p:ext>
            </p:extLst>
          </p:nvPr>
        </p:nvGraphicFramePr>
        <p:xfrm>
          <a:off x="1765362" y="1662582"/>
          <a:ext cx="5613275" cy="2773470"/>
        </p:xfrm>
        <a:graphic>
          <a:graphicData uri="http://schemas.openxmlformats.org/drawingml/2006/table">
            <a:tbl>
              <a:tblPr>
                <a:noFill/>
                <a:tableStyleId>{37D8DCCD-1E59-4A68-B418-298B2166123A}</a:tableStyleId>
              </a:tblPr>
              <a:tblGrid>
                <a:gridCol w="187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Mata Kuliah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Kelas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Kondisi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PBO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Lulus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Nilai &gt; 2 DAN Frekuensi &lt; 3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Tidak Lulus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Nilai &lt; 2 DAN Frekuensi &gt; 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Matematika Diskrit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Lulus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Nilai &gt; 0 DAN Frekuensi &lt; 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Tidak Lulus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Nilai &lt; 1 DAN Frekuensi &gt; 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Pengantar Informatika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Lulus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Nilai &gt; 0 DAN Frekuensi &lt; 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Tidak Lulus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Nilai &lt; 1 DAN Frekuensi &gt; 4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6415FD3-5E61-410C-925C-B1927A198E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98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Implementasi Metode FAMI (3)</a:t>
            </a: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body" idx="1"/>
          </p:nvPr>
        </p:nvSpPr>
        <p:spPr>
          <a:xfrm>
            <a:off x="786150" y="101072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Data yang akan diprediksi sebagai berikut :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aphicFrame>
        <p:nvGraphicFramePr>
          <p:cNvPr id="187" name="Google Shape;187;p27"/>
          <p:cNvGraphicFramePr/>
          <p:nvPr>
            <p:extLst>
              <p:ext uri="{D42A27DB-BD31-4B8C-83A1-F6EECF244321}">
                <p14:modId xmlns:p14="http://schemas.microsoft.com/office/powerpoint/2010/main" val="869965808"/>
              </p:ext>
            </p:extLst>
          </p:nvPr>
        </p:nvGraphicFramePr>
        <p:xfrm>
          <a:off x="952500" y="1643883"/>
          <a:ext cx="5429250" cy="2773470"/>
        </p:xfrm>
        <a:graphic>
          <a:graphicData uri="http://schemas.openxmlformats.org/drawingml/2006/table">
            <a:tbl>
              <a:tblPr>
                <a:noFill/>
                <a:tableStyleId>{37D8DCCD-1E59-4A68-B418-298B2166123A}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Mata Kuliah</a:t>
                      </a:r>
                      <a:endParaRPr b="1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Atribut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Value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PBO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Nilai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Frekuensi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Matematika Diskrit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Nilai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Frekuensi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Pengantar Informatika</a:t>
                      </a:r>
                      <a:endParaRPr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Nilai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Frekuensi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C8396D4-B603-48CC-BE2A-94B39C6E7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724985"/>
              </p:ext>
            </p:extLst>
          </p:nvPr>
        </p:nvGraphicFramePr>
        <p:xfrm>
          <a:off x="6381750" y="1643882"/>
          <a:ext cx="2142450" cy="2773472"/>
        </p:xfrm>
        <a:graphic>
          <a:graphicData uri="http://schemas.openxmlformats.org/drawingml/2006/table">
            <a:tbl>
              <a:tblPr firstRow="1" bandRow="1">
                <a:tableStyleId>{37D8DCCD-1E59-4A68-B418-298B2166123A}</a:tableStyleId>
              </a:tblPr>
              <a:tblGrid>
                <a:gridCol w="2142450">
                  <a:extLst>
                    <a:ext uri="{9D8B030D-6E8A-4147-A177-3AD203B41FA5}">
                      <a16:colId xmlns:a16="http://schemas.microsoft.com/office/drawing/2014/main" val="2654796598"/>
                    </a:ext>
                  </a:extLst>
                </a:gridCol>
              </a:tblGrid>
              <a:tr h="4073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Prediksi</a:t>
                      </a:r>
                      <a:endParaRPr b="1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226010"/>
                  </a:ext>
                </a:extLst>
              </a:tr>
              <a:tr h="7886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Tidak diketahui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926053"/>
                  </a:ext>
                </a:extLst>
              </a:tr>
              <a:tr h="7886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Lulus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778952"/>
                  </a:ext>
                </a:extLst>
              </a:tr>
              <a:tr h="7886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Lulus</a:t>
                      </a:r>
                      <a:endParaRPr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65432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3F15DE2-55FB-4D2A-90D1-4780C399B5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6358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Implementasi Metode FAMI (4)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Google Shape;193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86150" y="1261700"/>
                <a:ext cx="7571700" cy="3573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ID" sz="1800" dirty="0"/>
                  <a:t>Dengan </a:t>
                </a:r>
                <a:r>
                  <a:rPr lang="en-ID" sz="1800" dirty="0" err="1"/>
                  <a:t>menggunakan</a:t>
                </a:r>
                <a:r>
                  <a:rPr lang="en-ID" sz="1800" dirty="0"/>
                  <a:t> </a:t>
                </a:r>
                <a:r>
                  <a:rPr lang="en-ID" sz="1800" dirty="0" err="1"/>
                  <a:t>rumus</a:t>
                </a:r>
                <a:r>
                  <a:rPr lang="en-ID" sz="1800" dirty="0"/>
                  <a:t> </a:t>
                </a:r>
                <a:r>
                  <a:rPr lang="en-ID" sz="1800" i="1" dirty="0" err="1"/>
                  <a:t>Prediksi</a:t>
                </a:r>
                <a:r>
                  <a:rPr lang="en-ID" sz="1800" i="1" baseline="-25000" dirty="0" err="1"/>
                  <a:t>i</a:t>
                </a:r>
                <a:r>
                  <a:rPr lang="en-ID" sz="1800" dirty="0"/>
                  <a:t> :</a:t>
                </a:r>
                <a:endParaRPr lang="en-GB" sz="1800" i="1" dirty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GB" sz="1800" i="1" dirty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𝑟𝑒𝑑𝑖𝑘𝑠𝑖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𝐿𝑢𝑙𝑢𝑠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GB" sz="1800" b="0" dirty="0">
                  <a:ea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ar-AE" sz="1800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𝑃𝑟𝑒𝑑𝑖𝑘𝑠𝑖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𝐿𝑢𝑙𝑢𝑠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83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GB" sz="1800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ar-AE" sz="1800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sz="1800" dirty="0"/>
                  <a:t>Mahasiswa yang diprediksi akan mengetahui bahwa kemungkinan lulusnya tinggi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sz="1800" dirty="0"/>
              </a:p>
            </p:txBody>
          </p:sp>
        </mc:Choice>
        <mc:Fallback>
          <p:sp>
            <p:nvSpPr>
              <p:cNvPr id="193" name="Google Shape;193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6150" y="1261700"/>
                <a:ext cx="7571700" cy="3573600"/>
              </a:xfrm>
              <a:prstGeom prst="rect">
                <a:avLst/>
              </a:prstGeom>
              <a:blipFill>
                <a:blip r:embed="rId5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25819" cy="3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676FF3-604D-4CF5-9B8A-4DF7C125666F}"/>
              </a:ext>
            </a:extLst>
          </p:cNvPr>
          <p:cNvSpPr txBox="1"/>
          <p:nvPr/>
        </p:nvSpPr>
        <p:spPr>
          <a:xfrm>
            <a:off x="4114800" y="2115766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D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29472D9-5494-4037-8415-8CF8252ED4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072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FALC</a:t>
            </a:r>
            <a:endParaRPr sz="3000"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Pendekatan </a:t>
            </a:r>
            <a:r>
              <a:rPr lang="en" sz="2000" i="1"/>
              <a:t>fuzzy</a:t>
            </a:r>
            <a:r>
              <a:rPr lang="en" sz="2000"/>
              <a:t> dengan kombinasi </a:t>
            </a:r>
            <a:r>
              <a:rPr lang="en" sz="2000" i="1"/>
              <a:t>output linear</a:t>
            </a:r>
            <a:endParaRPr sz="2000" i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 i="1"/>
              <a:t>Fuzzy rules </a:t>
            </a:r>
            <a:r>
              <a:rPr lang="en" sz="2000"/>
              <a:t>yang dibuat berupa persamaan </a:t>
            </a:r>
            <a:r>
              <a:rPr lang="en" sz="2000" i="1"/>
              <a:t>linear</a:t>
            </a:r>
            <a:endParaRPr sz="2000" i="1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Tersusun atas nilai tiap atribut </a:t>
            </a:r>
            <a:r>
              <a:rPr lang="en" sz="2000" i="1"/>
              <a:t>predictor</a:t>
            </a:r>
            <a:r>
              <a:rPr lang="en" sz="2000"/>
              <a:t> beserta bobot dari tiap atribut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Bobot direpresentasikan oleh </a:t>
            </a:r>
            <a:r>
              <a:rPr lang="en" sz="2000" b="1" i="1"/>
              <a:t>Mean Average Error</a:t>
            </a:r>
            <a:r>
              <a:rPr lang="en" sz="2000"/>
              <a:t> </a:t>
            </a:r>
            <a:r>
              <a:rPr lang="en" sz="2000" b="1"/>
              <a:t>(MAE)</a:t>
            </a:r>
            <a:endParaRPr sz="2000" i="1"/>
          </a:p>
        </p:txBody>
      </p:sp>
      <p:sp>
        <p:nvSpPr>
          <p:cNvPr id="204" name="Google Shape;204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0D4746-866C-426D-A564-C74137D4D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213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Garis Besar</a:t>
            </a:r>
            <a:endParaRPr sz="3000"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897700" y="1010725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Latar Belakang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dirty="0"/>
              <a:t>Solusi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i="1" dirty="0"/>
              <a:t>Fuzzy logic</a:t>
            </a:r>
            <a:r>
              <a:rPr lang="en" dirty="0"/>
              <a:t> dan </a:t>
            </a:r>
            <a:r>
              <a:rPr lang="en" i="1" dirty="0"/>
              <a:t>fuzzy rule</a:t>
            </a:r>
            <a:endParaRPr i="1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dirty="0"/>
              <a:t>Metode yang digunakan</a:t>
            </a:r>
            <a:endParaRPr dirty="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romanLcPeriod"/>
            </a:pPr>
            <a:r>
              <a:rPr lang="en" dirty="0"/>
              <a:t>Metode FAMI dan Implementasinya</a:t>
            </a:r>
            <a:endParaRPr dirty="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romanLcPeriod"/>
            </a:pPr>
            <a:r>
              <a:rPr lang="en" dirty="0"/>
              <a:t>Metode FALC dan Implementasinya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dirty="0"/>
              <a:t>Dataset yang digunakan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dirty="0"/>
              <a:t>Alur perangkat lunak</a:t>
            </a:r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6239419-7F11-43AD-80BB-38CFC23FF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443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FALC (2)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Google Shape;210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86150" y="1261700"/>
                <a:ext cx="7571700" cy="3573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dirty="0"/>
                  <a:t>Bentuk dari persamaan linear metode FALC 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ID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𝑟𝑒𝑑𝑖𝑘𝑠𝑖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nary>
                            <m:naryPr>
                              <m:chr m:val="∑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en-ID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ID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sz="1600" dirty="0"/>
                  <a:t>Keterangan :	</a:t>
                </a:r>
                <a:r>
                  <a:rPr lang="en-ID" sz="1600" i="1" dirty="0"/>
                  <a:t>x</a:t>
                </a:r>
                <a:r>
                  <a:rPr lang="en-ID" sz="1600" i="1" baseline="-25000" dirty="0"/>
                  <a:t>i</a:t>
                </a:r>
                <a:r>
                  <a:rPr lang="en-ID" sz="1600" dirty="0"/>
                  <a:t> = Nilai atribut ke-</a:t>
                </a:r>
                <a:r>
                  <a:rPr lang="en-ID" sz="1600" i="1" dirty="0"/>
                  <a:t>i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sz="1600" i="1" dirty="0"/>
                  <a:t>		b</a:t>
                </a:r>
                <a:r>
                  <a:rPr lang="en-ID" sz="1600" i="1" baseline="-25000" dirty="0"/>
                  <a:t>i</a:t>
                </a:r>
                <a:r>
                  <a:rPr lang="en-ID" sz="1600" i="1" dirty="0"/>
                  <a:t> = </a:t>
                </a:r>
                <a:r>
                  <a:rPr lang="en-ID" sz="1600" dirty="0"/>
                  <a:t>Bobot (MAE) dari atribut ke-</a:t>
                </a:r>
                <a:r>
                  <a:rPr lang="en-ID" sz="1600" i="1" dirty="0"/>
                  <a:t>i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sz="1600" i="1" dirty="0"/>
                  <a:t>		m = </a:t>
                </a:r>
                <a:r>
                  <a:rPr lang="en-ID" sz="1600" dirty="0"/>
                  <a:t>Nilai maksimum yang bisa dicapai oleh </a:t>
                </a:r>
                <a:r>
                  <a:rPr lang="en-ID" sz="1600" i="1" dirty="0"/>
                  <a:t>x</a:t>
                </a:r>
                <a:r>
                  <a:rPr lang="en-ID" sz="1600" i="1" baseline="-25000" dirty="0"/>
                  <a:t>i</a:t>
                </a:r>
                <a:endParaRPr sz="1600" i="1" baseline="-25000" dirty="0"/>
              </a:p>
            </p:txBody>
          </p:sp>
        </mc:Choice>
        <mc:Fallback>
          <p:sp>
            <p:nvSpPr>
              <p:cNvPr id="210" name="Google Shape;210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6150" y="1261700"/>
                <a:ext cx="7571700" cy="3573600"/>
              </a:xfrm>
              <a:prstGeom prst="rect">
                <a:avLst/>
              </a:prstGeom>
              <a:blipFill>
                <a:blip r:embed="rId5"/>
                <a:stretch>
                  <a:fillRect l="-128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Google Shape;211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4096000" y="2685900"/>
            <a:ext cx="107400" cy="30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562BCFB-2A4F-4CD0-B2E1-6BF09CC5B4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55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FALC (3)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 dirty="0"/>
              <a:t>Apakah implementasi rumus tersebut benar?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 dirty="0"/>
              <a:t>Bobot = MAE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 dirty="0"/>
              <a:t>Semakin besar MAE          Semakin besar bobot (?)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◎"/>
            </a:pPr>
            <a:r>
              <a:rPr lang="en" sz="2000" dirty="0"/>
              <a:t>Tentunya </a:t>
            </a:r>
            <a:r>
              <a:rPr lang="en" sz="2000" b="1" dirty="0"/>
              <a:t>SALAH!</a:t>
            </a:r>
            <a:endParaRPr sz="2000" b="1" dirty="0"/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Semakin kecil MAE </a:t>
            </a:r>
            <a:endParaRPr sz="2000" dirty="0"/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Atribut semakin baik digunakan sebagai </a:t>
            </a:r>
            <a:r>
              <a:rPr lang="en" sz="2000" i="1" dirty="0"/>
              <a:t>predictor</a:t>
            </a:r>
            <a:endParaRPr sz="2000" i="1" dirty="0"/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Bobot semakin besar</a:t>
            </a:r>
            <a:endParaRPr sz="2000" dirty="0"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221" name="Google Shape;221;p31"/>
          <p:cNvCxnSpPr/>
          <p:nvPr/>
        </p:nvCxnSpPr>
        <p:spPr>
          <a:xfrm>
            <a:off x="4821200" y="3133488"/>
            <a:ext cx="0" cy="2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31"/>
          <p:cNvCxnSpPr/>
          <p:nvPr/>
        </p:nvCxnSpPr>
        <p:spPr>
          <a:xfrm>
            <a:off x="4821200" y="3914738"/>
            <a:ext cx="0" cy="2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" name="Google Shape;223;p31"/>
          <p:cNvSpPr/>
          <p:nvPr/>
        </p:nvSpPr>
        <p:spPr>
          <a:xfrm>
            <a:off x="3612500" y="2672475"/>
            <a:ext cx="2417394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1945536" y="3482900"/>
            <a:ext cx="5729582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3540874" y="4234975"/>
            <a:ext cx="2489020" cy="39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3852293" y="2095100"/>
            <a:ext cx="3351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F0423C-123B-4867-8D74-3C215018F4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319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FALC (4)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200" dirty="0"/>
              <a:t>Nilai MAE merepresentasikan bobot, hanya “terbalik”</a:t>
            </a:r>
            <a:endParaRPr sz="22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200" dirty="0"/>
              <a:t>Setiap atribut diurutkan secara menurun berdasarkan nilai MAE, sehingga setiap atribut memiliki </a:t>
            </a:r>
            <a:r>
              <a:rPr lang="en" sz="2200" i="1" dirty="0"/>
              <a:t>rank</a:t>
            </a:r>
            <a:endParaRPr sz="2200" i="1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200" dirty="0"/>
              <a:t>Nilai MAE diurutkan secara menaik</a:t>
            </a:r>
            <a:endParaRPr sz="22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200" dirty="0"/>
              <a:t>Atribut ke-</a:t>
            </a:r>
            <a:r>
              <a:rPr lang="en" sz="2200" i="1" dirty="0"/>
              <a:t>i</a:t>
            </a:r>
            <a:r>
              <a:rPr lang="en" sz="2200" dirty="0"/>
              <a:t> akan mendapatkan bobot sesuai dengan nilai MAE ke-</a:t>
            </a:r>
            <a:r>
              <a:rPr lang="en" sz="2200" i="1" dirty="0"/>
              <a:t>i</a:t>
            </a:r>
            <a:endParaRPr sz="2200" i="1" dirty="0"/>
          </a:p>
        </p:txBody>
      </p:sp>
      <p:sp>
        <p:nvSpPr>
          <p:cNvPr id="233" name="Google Shape;233;p3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DDB4A5-916B-44B9-BB12-65C76E22AC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559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Implementasi Metode FALC</a:t>
            </a:r>
            <a:endParaRPr sz="3000"/>
          </a:p>
        </p:txBody>
      </p:sp>
      <p:sp>
        <p:nvSpPr>
          <p:cNvPr id="239" name="Google Shape;239;p33"/>
          <p:cNvSpPr txBox="1">
            <a:spLocks noGrp="1"/>
          </p:cNvSpPr>
          <p:nvPr>
            <p:ph type="sldNum" idx="12"/>
          </p:nvPr>
        </p:nvSpPr>
        <p:spPr>
          <a:xfrm>
            <a:off x="8337234" y="44988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240" name="Google Shape;240;p33"/>
          <p:cNvGraphicFramePr/>
          <p:nvPr>
            <p:extLst>
              <p:ext uri="{D42A27DB-BD31-4B8C-83A1-F6EECF244321}">
                <p14:modId xmlns:p14="http://schemas.microsoft.com/office/powerpoint/2010/main" val="3618456687"/>
              </p:ext>
            </p:extLst>
          </p:nvPr>
        </p:nvGraphicFramePr>
        <p:xfrm>
          <a:off x="885350" y="1351563"/>
          <a:ext cx="7239000" cy="1584840"/>
        </p:xfrm>
        <a:graphic>
          <a:graphicData uri="http://schemas.openxmlformats.org/drawingml/2006/table">
            <a:tbl>
              <a:tblPr>
                <a:noFill/>
                <a:tableStyleId>{37D8DCCD-1E59-4A68-B418-298B2166123A}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Mata Kuliah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DasPro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PBO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ASD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DAA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Nilai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D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B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Rank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1" name="Google Shape;241;p33"/>
          <p:cNvGraphicFramePr/>
          <p:nvPr/>
        </p:nvGraphicFramePr>
        <p:xfrm>
          <a:off x="885350" y="3516775"/>
          <a:ext cx="7239000" cy="396210"/>
        </p:xfrm>
        <a:graphic>
          <a:graphicData uri="http://schemas.openxmlformats.org/drawingml/2006/table">
            <a:tbl>
              <a:tblPr>
                <a:noFill/>
                <a:tableStyleId>{37D8DCCD-1E59-4A68-B418-298B2166123A}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MAE terurut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2" name="Google Shape;242;p33"/>
          <p:cNvGraphicFramePr/>
          <p:nvPr/>
        </p:nvGraphicFramePr>
        <p:xfrm>
          <a:off x="885350" y="3989150"/>
          <a:ext cx="7239000" cy="396210"/>
        </p:xfrm>
        <a:graphic>
          <a:graphicData uri="http://schemas.openxmlformats.org/drawingml/2006/table">
            <a:tbl>
              <a:tblPr>
                <a:noFill/>
                <a:tableStyleId>{37D8DCCD-1E59-4A68-B418-298B2166123A}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Bobot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43" name="Google Shape;243;p33"/>
          <p:cNvCxnSpPr/>
          <p:nvPr/>
        </p:nvCxnSpPr>
        <p:spPr>
          <a:xfrm flipH="1">
            <a:off x="3048450" y="2851250"/>
            <a:ext cx="2350200" cy="7521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33"/>
          <p:cNvCxnSpPr/>
          <p:nvPr/>
        </p:nvCxnSpPr>
        <p:spPr>
          <a:xfrm flipH="1">
            <a:off x="4404825" y="2851250"/>
            <a:ext cx="2448900" cy="778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33"/>
          <p:cNvCxnSpPr/>
          <p:nvPr/>
        </p:nvCxnSpPr>
        <p:spPr>
          <a:xfrm>
            <a:off x="4270575" y="2824375"/>
            <a:ext cx="1571400" cy="7926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33"/>
          <p:cNvCxnSpPr/>
          <p:nvPr/>
        </p:nvCxnSpPr>
        <p:spPr>
          <a:xfrm>
            <a:off x="3200875" y="2851250"/>
            <a:ext cx="4077900" cy="698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7E6D3258-0997-4157-A70E-CC25AF1659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31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Implementasi Metode FALC (2)</a:t>
            </a:r>
            <a:endParaRPr sz="3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Google Shape;252;p3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33750" y="1010720"/>
                <a:ext cx="8166934" cy="3573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dirty="0"/>
                  <a:t>Dengan </a:t>
                </a:r>
                <a:r>
                  <a:rPr lang="en-ID" dirty="0" err="1"/>
                  <a:t>menggunakan</a:t>
                </a:r>
                <a:r>
                  <a:rPr lang="en-ID" dirty="0"/>
                  <a:t> </a:t>
                </a:r>
                <a:r>
                  <a:rPr lang="en-ID" dirty="0" err="1"/>
                  <a:t>rumus</a:t>
                </a:r>
                <a:r>
                  <a:rPr lang="en-ID" dirty="0"/>
                  <a:t> </a:t>
                </a:r>
                <a:r>
                  <a:rPr lang="en-ID" i="1" dirty="0" err="1"/>
                  <a:t>Prediksi</a:t>
                </a:r>
                <a:r>
                  <a:rPr lang="en-ID" dirty="0"/>
                  <a:t> :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ID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𝑟𝑒𝑑𝑖𝑘𝑠𝑖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×(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ID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ID" sz="1100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𝑃𝑟𝑒𝑑𝑖𝑘𝑠𝑖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42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86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ID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ID" sz="1100" dirty="0"/>
              </a:p>
              <a:p>
                <a:pPr marL="0" lvl="0" indent="0">
                  <a:buNone/>
                </a:pPr>
                <a:r>
                  <a:rPr lang="en-ID" dirty="0" err="1"/>
                  <a:t>Mahasiswa</a:t>
                </a:r>
                <a:r>
                  <a:rPr lang="en-ID" dirty="0"/>
                  <a:t> yang </a:t>
                </a:r>
                <a:r>
                  <a:rPr lang="en-ID" dirty="0" err="1"/>
                  <a:t>diprediksi</a:t>
                </a:r>
                <a:r>
                  <a:rPr lang="en-ID" dirty="0"/>
                  <a:t> </a:t>
                </a:r>
                <a:r>
                  <a:rPr lang="en-ID" dirty="0" err="1"/>
                  <a:t>akan</a:t>
                </a:r>
                <a:r>
                  <a:rPr lang="en-ID" dirty="0"/>
                  <a:t> </a:t>
                </a:r>
                <a:r>
                  <a:rPr lang="en-ID" dirty="0" err="1"/>
                  <a:t>mengetahui</a:t>
                </a:r>
                <a:r>
                  <a:rPr lang="en-ID" dirty="0"/>
                  <a:t> </a:t>
                </a:r>
                <a:r>
                  <a:rPr lang="en-ID" dirty="0" err="1"/>
                  <a:t>bahwa</a:t>
                </a:r>
                <a:r>
                  <a:rPr lang="en-ID" dirty="0"/>
                  <a:t> </a:t>
                </a:r>
                <a:r>
                  <a:rPr lang="en-ID" dirty="0" err="1"/>
                  <a:t>kemungkinan</a:t>
                </a:r>
                <a:r>
                  <a:rPr lang="en-ID" dirty="0"/>
                  <a:t> </a:t>
                </a:r>
                <a:r>
                  <a:rPr lang="en-ID" dirty="0" err="1"/>
                  <a:t>lulusnya</a:t>
                </a:r>
                <a:r>
                  <a:rPr lang="en-ID" dirty="0"/>
                  <a:t> </a:t>
                </a:r>
                <a:r>
                  <a:rPr lang="en-ID" dirty="0" err="1"/>
                  <a:t>cukup</a:t>
                </a:r>
                <a:r>
                  <a:rPr lang="en-ID" dirty="0"/>
                  <a:t> </a:t>
                </a:r>
                <a:r>
                  <a:rPr lang="en-ID" dirty="0" err="1"/>
                  <a:t>rendah</a:t>
                </a:r>
                <a:endParaRPr lang="en-ID" dirty="0"/>
              </a:p>
            </p:txBody>
          </p:sp>
        </mc:Choice>
        <mc:Fallback>
          <p:sp>
            <p:nvSpPr>
              <p:cNvPr id="252" name="Google Shape;252;p3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750" y="1010720"/>
                <a:ext cx="8166934" cy="3573600"/>
              </a:xfrm>
              <a:prstGeom prst="rect">
                <a:avLst/>
              </a:prstGeom>
              <a:blipFill>
                <a:blip r:embed="rId5"/>
                <a:stretch>
                  <a:fillRect l="-119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Google Shape;253;p3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61046ED-E71A-41CF-8C4E-DC3A0B4A7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727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 yang Digunakan</a:t>
            </a:r>
            <a:endParaRPr sz="3000"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Data nilai mata kuliah wajib milik alumni dan mahasiswa aktif Informatika UNPAR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Kurikulum 2008 dan 2013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Akibatnya?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Kurang </a:t>
            </a:r>
            <a:r>
              <a:rPr lang="en" i="1" dirty="0"/>
              <a:t>update</a:t>
            </a:r>
            <a:endParaRPr i="1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Banyak nilai </a:t>
            </a:r>
            <a:r>
              <a:rPr lang="en" i="1" dirty="0"/>
              <a:t>null</a:t>
            </a:r>
            <a:endParaRPr dirty="0"/>
          </a:p>
        </p:txBody>
      </p:sp>
      <p:sp>
        <p:nvSpPr>
          <p:cNvPr id="262" name="Google Shape;262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E0B1A93-DE84-42BF-B7FD-D7355A5472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480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 yang Digunakan (2)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Kurang </a:t>
            </a:r>
            <a:r>
              <a:rPr lang="en" i="1" dirty="0"/>
              <a:t>update</a:t>
            </a:r>
            <a:r>
              <a:rPr lang="en" dirty="0"/>
              <a:t>         Sedang diusahakan menambah data terbaru mahasiswa aktif Informatika UNPAR. Mata kuliah lama tidak dijadikan </a:t>
            </a:r>
            <a:r>
              <a:rPr lang="en" i="1" dirty="0"/>
              <a:t>predictor </a:t>
            </a:r>
            <a:r>
              <a:rPr lang="en" dirty="0"/>
              <a:t>dalam model prediksi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Kenapa?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Memperlambat proses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Hasil tidak akurat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70" name="Google Shape;270;p36"/>
          <p:cNvSpPr/>
          <p:nvPr/>
        </p:nvSpPr>
        <p:spPr>
          <a:xfrm>
            <a:off x="3504954" y="1503761"/>
            <a:ext cx="389400" cy="21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3842B40-2C8A-46EE-A191-05856D40E2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400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 yang Digunakan (3)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6" name="Google Shape;276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86150" y="1261700"/>
                <a:ext cx="7571700" cy="3573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81000" algn="l" rtl="0">
                  <a:spcBef>
                    <a:spcPts val="600"/>
                  </a:spcBef>
                  <a:spcAft>
                    <a:spcPts val="0"/>
                  </a:spcAft>
                  <a:buSzPts val="2400"/>
                  <a:buChar char="◎"/>
                </a:pPr>
                <a:r>
                  <a:rPr lang="en-ID" dirty="0"/>
                  <a:t>Banyak nilai </a:t>
                </a:r>
                <a:r>
                  <a:rPr lang="en-ID" i="1" dirty="0"/>
                  <a:t>null </a:t>
                </a:r>
                <a:r>
                  <a:rPr lang="en-ID" dirty="0"/>
                  <a:t>         Akan dibuat nilai sintetis dengan rumus sebagai berikut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𝑁𝑖𝑙𝑎𝑖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𝑠𝑖𝑛𝑡𝑒𝑡𝑖𝑠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𝑆𝐾𝑆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𝑆𝐾𝑆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𝑆𝐾𝑆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𝑆𝐾𝑆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D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ID" sz="1600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sz="1500" dirty="0" err="1"/>
                  <a:t>Keterangan</a:t>
                </a:r>
                <a:r>
                  <a:rPr lang="en-ID" sz="1500" dirty="0"/>
                  <a:t>: 	</a:t>
                </a:r>
                <a:r>
                  <a:rPr lang="en-ID" sz="1500" dirty="0" err="1"/>
                  <a:t>SKS</a:t>
                </a:r>
                <a:r>
                  <a:rPr lang="en-ID" sz="1500" baseline="-25000" dirty="0" err="1"/>
                  <a:t>x</a:t>
                </a:r>
                <a:r>
                  <a:rPr lang="en-ID" sz="1500" dirty="0"/>
                  <a:t> = SKS dari mata kuliah </a:t>
                </a:r>
                <a:r>
                  <a:rPr lang="en-ID" sz="1500" i="1" dirty="0"/>
                  <a:t>x</a:t>
                </a:r>
              </a:p>
              <a:p>
                <a:pPr marL="0" lvl="0" indent="0">
                  <a:buNone/>
                </a:pPr>
                <a:r>
                  <a:rPr lang="en-ID" sz="1500" dirty="0"/>
                  <a:t>	    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D" sz="1500" dirty="0"/>
                  <a:t>= Rata-rata </a:t>
                </a:r>
                <a:r>
                  <a:rPr lang="en-ID" sz="1500" dirty="0" err="1"/>
                  <a:t>nilai</a:t>
                </a:r>
                <a:r>
                  <a:rPr lang="en-ID" sz="1500" dirty="0"/>
                  <a:t> </a:t>
                </a:r>
                <a:r>
                  <a:rPr lang="en-ID" sz="1500" dirty="0" err="1"/>
                  <a:t>mata</a:t>
                </a:r>
                <a:r>
                  <a:rPr lang="en-ID" sz="1500" dirty="0"/>
                  <a:t> </a:t>
                </a:r>
                <a:r>
                  <a:rPr lang="en-ID" sz="1500" dirty="0" err="1"/>
                  <a:t>kuliah</a:t>
                </a:r>
                <a:r>
                  <a:rPr lang="en-ID" sz="1500" dirty="0"/>
                  <a:t> x </a:t>
                </a:r>
                <a:r>
                  <a:rPr lang="en-ID" sz="1500" dirty="0" err="1"/>
                  <a:t>berdasarkan</a:t>
                </a:r>
                <a:r>
                  <a:rPr lang="en-ID" sz="1500" dirty="0"/>
                  <a:t> </a:t>
                </a:r>
                <a:r>
                  <a:rPr lang="en-ID" sz="1500" dirty="0" err="1"/>
                  <a:t>nilai</a:t>
                </a:r>
                <a:r>
                  <a:rPr lang="en-ID" sz="1500" dirty="0"/>
                  <a:t> </a:t>
                </a:r>
                <a:r>
                  <a:rPr lang="en-ID" sz="1500" dirty="0" err="1"/>
                  <a:t>mahasiswa</a:t>
                </a:r>
                <a:r>
                  <a:rPr lang="en-ID" sz="1500" dirty="0"/>
                  <a:t> lain</a:t>
                </a:r>
              </a:p>
              <a:p>
                <a:pPr marL="137160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sz="1500" dirty="0"/>
                  <a:t>	</a:t>
                </a:r>
                <a:r>
                  <a:rPr lang="en-ID" sz="1500" dirty="0" err="1"/>
                  <a:t>y</a:t>
                </a:r>
                <a:r>
                  <a:rPr lang="en-ID" sz="1500" baseline="-25000" dirty="0" err="1"/>
                  <a:t>i</a:t>
                </a:r>
                <a:r>
                  <a:rPr lang="en-ID" sz="1500" dirty="0"/>
                  <a:t> = Nilai mata kuliah y, </a:t>
                </a:r>
                <a:r>
                  <a:rPr lang="en-ID" sz="1500" dirty="0" err="1"/>
                  <a:t>mata</a:t>
                </a:r>
                <a:r>
                  <a:rPr lang="en-ID" sz="1500" dirty="0"/>
                  <a:t> kuliah yang </a:t>
                </a:r>
                <a:r>
                  <a:rPr lang="en-ID" sz="1500" dirty="0" err="1"/>
                  <a:t>bersangkutan</a:t>
                </a:r>
                <a:r>
                  <a:rPr lang="en-ID" sz="1500" dirty="0"/>
                  <a:t> </a:t>
                </a:r>
                <a:r>
                  <a:rPr lang="en-ID" sz="1500" dirty="0" err="1"/>
                  <a:t>dengan</a:t>
                </a:r>
                <a:r>
                  <a:rPr lang="en-ID" sz="1500" dirty="0"/>
                  <a:t> x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ID" sz="1600" dirty="0"/>
                  <a:t>				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sz="1600" dirty="0"/>
              </a:p>
            </p:txBody>
          </p:sp>
        </mc:Choice>
        <mc:Fallback>
          <p:sp>
            <p:nvSpPr>
              <p:cNvPr id="276" name="Google Shape;276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6150" y="1261700"/>
                <a:ext cx="7571700" cy="3573600"/>
              </a:xfrm>
              <a:prstGeom prst="rect">
                <a:avLst/>
              </a:prstGeom>
              <a:blipFill>
                <a:blip r:embed="rId5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3759409" y="1580900"/>
            <a:ext cx="389400" cy="21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0B4C05C-7553-488C-82CB-BF5A2E49A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506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 yang Digunakan (3)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Contoh :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200" dirty="0"/>
              <a:t>Seorang mahasiswa tidak pernah mengambil mata kuliah Pengantar Jaringan Komputer yang bernilai 2 SKS</a:t>
            </a:r>
            <a:endParaRPr sz="2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200" dirty="0"/>
              <a:t>Berdasarkan data mahasiswa lain, rata-rata mata kuliah Pengantar Jaringan Komputer adalah C</a:t>
            </a:r>
            <a:endParaRPr sz="2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200" dirty="0"/>
              <a:t>Mahasiswa tersebut memperoleh nilai B pada mata kuliah Jaringan Komputer yang bernilai 2 SKS</a:t>
            </a:r>
            <a:endParaRPr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21AFCA-7087-4C32-A1DE-B6DF23941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371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Dataset yang Digunakan (3)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2" name="Google Shape;292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86150" y="1010720"/>
                <a:ext cx="7571700" cy="3573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42900" algn="l" rtl="0">
                  <a:spcBef>
                    <a:spcPts val="600"/>
                  </a:spcBef>
                  <a:spcAft>
                    <a:spcPts val="0"/>
                  </a:spcAft>
                  <a:buSzPts val="1800"/>
                  <a:buChar char="◎"/>
                </a:pPr>
                <a:r>
                  <a:rPr lang="en-ID" sz="1800" dirty="0"/>
                  <a:t>Nilai sintetis Pengantar Jaringan Komputer untuk mahasiswa tersebut adalah :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𝑖𝑙𝑎𝑖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𝑠𝑖𝑛𝑡𝑒𝑡𝑖𝑠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𝑃𝐽𝐾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ar-AE" sz="1800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ar-AE" sz="1800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𝑁𝑖𝑙𝑎𝑖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𝑠𝑖𝑛𝑡𝑒𝑡𝑖𝑠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𝑃𝐽𝐾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sz="1800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ar-AE" sz="1000" dirty="0"/>
              </a:p>
              <a:p>
                <a:pPr marL="457200" lvl="0" indent="-342900" algn="l" rtl="0">
                  <a:spcBef>
                    <a:spcPts val="600"/>
                  </a:spcBef>
                  <a:spcAft>
                    <a:spcPts val="0"/>
                  </a:spcAft>
                  <a:buSzPts val="1800"/>
                  <a:buChar char="◎"/>
                </a:pPr>
                <a:r>
                  <a:rPr lang="en-ID" sz="1800" dirty="0"/>
                  <a:t>Nilai tersebut akan dibulatkan ke bawah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◎"/>
                </a:pPr>
                <a:r>
                  <a:rPr lang="en-ID" sz="1800" dirty="0"/>
                  <a:t>Kurikulum lama        Nilai sintetis = C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◎"/>
                </a:pPr>
                <a:r>
                  <a:rPr lang="en-ID" sz="1800" dirty="0"/>
                  <a:t>Kurikulum sekarang       Nilai sintetis = C+</a:t>
                </a: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292" name="Google Shape;292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86150" y="1010720"/>
                <a:ext cx="7571700" cy="3573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3" name="Google Shape;293;p3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96" name="Google Shape;296;p39"/>
          <p:cNvSpPr/>
          <p:nvPr/>
        </p:nvSpPr>
        <p:spPr>
          <a:xfrm>
            <a:off x="3043027" y="3538539"/>
            <a:ext cx="203400" cy="11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9"/>
          <p:cNvSpPr/>
          <p:nvPr/>
        </p:nvSpPr>
        <p:spPr>
          <a:xfrm>
            <a:off x="3472795" y="3833261"/>
            <a:ext cx="203400" cy="11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D3EF08-FEA4-45D1-AEE6-3EC85E04A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059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Latar Belakang</a:t>
            </a:r>
            <a:endParaRPr sz="300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786150" y="1150525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 dirty="0"/>
              <a:t>Mahasiswa Informatika UNPAR gagal </a:t>
            </a:r>
            <a:endParaRPr sz="2000" dirty="0"/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dalam perkuliahan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 dirty="0"/>
              <a:t>Kenapa?</a:t>
            </a:r>
            <a:endParaRPr sz="20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Sulit beradaptasi dengan materi perkuliahan</a:t>
            </a:r>
            <a:endParaRPr sz="20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Nilai dan hasil studi di bawah standar jurusan</a:t>
            </a:r>
            <a:endParaRPr sz="20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b="1" dirty="0"/>
              <a:t>Tidak lulus tahap evaluasi keberhasilan studi</a:t>
            </a:r>
            <a:endParaRPr sz="2000" b="1"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Sumber Gambar : https://medium.com/edviconedu/how-to-deal-with-stress-while-studying-2d37ed4c71d3</a:t>
            </a:r>
            <a:endParaRPr sz="1100"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401" y="980400"/>
            <a:ext cx="2390449" cy="15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88CBA55-252C-4DE0-8648-2EF20E8F4A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675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Alur Perangkat Lunak</a:t>
            </a:r>
            <a:endParaRPr sz="3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08999-DA7D-4F7E-AFB6-A234F72C3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GB" i="1" dirty="0"/>
              <a:t>Input</a:t>
            </a:r>
            <a:r>
              <a:rPr lang="en-GB" dirty="0"/>
              <a:t> data </a:t>
            </a:r>
            <a:r>
              <a:rPr lang="en-GB" i="1" dirty="0"/>
              <a:t>training</a:t>
            </a:r>
            <a:endParaRPr lang="en-GB" dirty="0"/>
          </a:p>
          <a:p>
            <a:pPr marL="533400" indent="-457200">
              <a:buFont typeface="+mj-lt"/>
              <a:buAutoNum type="arabicPeriod"/>
            </a:pPr>
            <a:r>
              <a:rPr lang="en-ID" dirty="0" err="1"/>
              <a:t>Transformasi</a:t>
            </a:r>
            <a:r>
              <a:rPr lang="en-ID" dirty="0"/>
              <a:t> data </a:t>
            </a:r>
            <a:r>
              <a:rPr lang="en-ID" i="1" dirty="0"/>
              <a:t>training</a:t>
            </a:r>
          </a:p>
          <a:p>
            <a:pPr marL="533400" indent="-457200">
              <a:buFont typeface="+mj-lt"/>
              <a:buAutoNum type="arabicPeriod"/>
            </a:pPr>
            <a:r>
              <a:rPr lang="en-ID" dirty="0" err="1"/>
              <a:t>Membuat</a:t>
            </a:r>
            <a:r>
              <a:rPr lang="en-ID" dirty="0"/>
              <a:t> model </a:t>
            </a:r>
            <a:r>
              <a:rPr lang="en-ID" dirty="0" err="1"/>
              <a:t>prediksi</a:t>
            </a:r>
            <a:endParaRPr lang="en-ID" dirty="0"/>
          </a:p>
          <a:p>
            <a:pPr marL="533400" indent="-457200">
              <a:buFont typeface="+mj-lt"/>
              <a:buAutoNum type="arabicPeriod"/>
            </a:pPr>
            <a:r>
              <a:rPr lang="en-ID" i="1" dirty="0"/>
              <a:t>Input </a:t>
            </a:r>
            <a:r>
              <a:rPr lang="en-ID" dirty="0"/>
              <a:t>data </a:t>
            </a:r>
            <a:r>
              <a:rPr lang="en-ID" dirty="0" err="1"/>
              <a:t>prediksi</a:t>
            </a:r>
            <a:endParaRPr lang="en-ID" dirty="0"/>
          </a:p>
          <a:p>
            <a:pPr marL="533400" indent="-457200">
              <a:buFont typeface="+mj-lt"/>
              <a:buAutoNum type="arabicPeriod"/>
            </a:pP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prediksi</a:t>
            </a:r>
            <a:endParaRPr lang="en-ID" dirty="0"/>
          </a:p>
          <a:p>
            <a:pPr marL="533400" indent="-457200">
              <a:buFont typeface="+mj-lt"/>
              <a:buAutoNum type="arabicPeriod"/>
            </a:pPr>
            <a:r>
              <a:rPr lang="en-ID" i="1" dirty="0"/>
              <a:t>Output</a:t>
            </a:r>
          </a:p>
        </p:txBody>
      </p:sp>
      <p:sp>
        <p:nvSpPr>
          <p:cNvPr id="303" name="Google Shape;303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02D2D-AB03-4462-A1A6-ECBC8BCE2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827" y="584200"/>
            <a:ext cx="3346350" cy="425117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823F944-5267-44EC-8623-9F81195E6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670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Terima Kasih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9834D4F-1691-4587-A60F-8EA4B8577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21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Latar Belakang (2)</a:t>
            </a:r>
            <a:endParaRPr sz="3000"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Solusinya         Prediksi hasil evaluasi keberhasilan studi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Mengetahui lulus/tidak sebelum evaluasi keberhasilan studi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Merencanakan strategi belajar semester berikutnya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2837536" y="1601663"/>
            <a:ext cx="389400" cy="21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607C71-E486-4212-B6D3-9FA3C89BB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78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Solusi</a:t>
            </a:r>
            <a:endParaRPr sz="300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Membuat model prediksi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Metode apa yang cocok?</a:t>
            </a:r>
            <a:endParaRPr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Metode berbasis </a:t>
            </a:r>
            <a:r>
              <a:rPr lang="en" i="1"/>
              <a:t>fuzzy </a:t>
            </a:r>
            <a:r>
              <a:rPr lang="en"/>
              <a:t>yang diuji :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FAMI</a:t>
            </a:r>
            <a:endParaRPr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FALC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D5A6833-E4F2-42F4-9F42-B0C75C302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721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Apa itu </a:t>
            </a:r>
            <a:r>
              <a:rPr lang="en" sz="3000" i="1" dirty="0"/>
              <a:t>fuzzy logic </a:t>
            </a:r>
            <a:r>
              <a:rPr lang="en" sz="3000" dirty="0"/>
              <a:t>dan </a:t>
            </a:r>
            <a:r>
              <a:rPr lang="en" sz="3000" i="1" dirty="0"/>
              <a:t>fuzzy rule</a:t>
            </a:r>
            <a:r>
              <a:rPr lang="en" sz="3000" dirty="0"/>
              <a:t>?</a:t>
            </a:r>
            <a:endParaRPr sz="3000"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000" i="1" dirty="0"/>
              <a:t>Fuzzy logic</a:t>
            </a:r>
            <a:r>
              <a:rPr lang="en" sz="2000" dirty="0"/>
              <a:t> adalah sebuah logika yang memiliki nilai kekaburan(</a:t>
            </a:r>
            <a:r>
              <a:rPr lang="en" sz="2000" i="1" dirty="0"/>
              <a:t>fuzzyness</a:t>
            </a:r>
            <a:r>
              <a:rPr lang="en" sz="2000" dirty="0"/>
              <a:t>) antara benar dan salah. </a:t>
            </a:r>
            <a:endParaRPr sz="20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000" i="1" dirty="0"/>
              <a:t>Fuzzy logic</a:t>
            </a:r>
            <a:r>
              <a:rPr lang="en" sz="2000" dirty="0"/>
              <a:t> akan menghasilkan</a:t>
            </a:r>
            <a:r>
              <a:rPr lang="en" sz="2000" i="1" dirty="0"/>
              <a:t> fuzzy rule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000" dirty="0"/>
              <a:t>Sekumpulan </a:t>
            </a:r>
            <a:r>
              <a:rPr lang="en" sz="2000" i="1" dirty="0"/>
              <a:t>fuzzy rule</a:t>
            </a:r>
            <a:r>
              <a:rPr lang="en" sz="2000" dirty="0"/>
              <a:t> (</a:t>
            </a:r>
            <a:r>
              <a:rPr lang="en" sz="2000" i="1" dirty="0"/>
              <a:t>fuzzy ruleset</a:t>
            </a:r>
            <a:r>
              <a:rPr lang="en" sz="2000" dirty="0"/>
              <a:t>) akan digunakan untuk melakukan klasifikasi/prediksi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000" b="1" i="1" dirty="0"/>
              <a:t>Fuzzy Inference System</a:t>
            </a:r>
            <a:endParaRPr sz="2000" b="1" i="1" dirty="0"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B84D560-04B7-4363-B8E8-27CED319C1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823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89E9F-EE9A-47EB-8E88-96687C98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3000" dirty="0"/>
              <a:t>Fuzzy Inference System</a:t>
            </a:r>
            <a:endParaRPr lang="en-ID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D379F-D7EA-4EF8-A8A4-D1CFBB75D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GB" dirty="0" err="1"/>
              <a:t>Fuzzifikasi</a:t>
            </a:r>
            <a:endParaRPr lang="en-GB" dirty="0"/>
          </a:p>
          <a:p>
            <a:pPr marL="533400" indent="-457200">
              <a:buFont typeface="+mj-lt"/>
              <a:buAutoNum type="arabicPeriod"/>
            </a:pPr>
            <a:r>
              <a:rPr lang="en-GB" dirty="0" err="1"/>
              <a:t>Pembuatan</a:t>
            </a:r>
            <a:r>
              <a:rPr lang="en-GB" dirty="0"/>
              <a:t> </a:t>
            </a:r>
            <a:r>
              <a:rPr lang="en-GB" i="1" dirty="0"/>
              <a:t>rule</a:t>
            </a:r>
            <a:endParaRPr lang="en-GB" dirty="0"/>
          </a:p>
          <a:p>
            <a:pPr marL="533400" indent="-457200">
              <a:buFont typeface="+mj-lt"/>
              <a:buAutoNum type="arabicPeriod"/>
            </a:pP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fungsi</a:t>
            </a:r>
            <a:endParaRPr lang="en-ID" dirty="0"/>
          </a:p>
          <a:p>
            <a:pPr marL="533400" indent="-457200">
              <a:buFont typeface="+mj-lt"/>
              <a:buAutoNum type="arabicPeriod"/>
            </a:pPr>
            <a:r>
              <a:rPr lang="en-ID" dirty="0" err="1"/>
              <a:t>Defuzzifikasi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0F30F-91A8-4EFD-AE81-17CA1123C3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A05F022-3F98-4B7B-A72C-19DF4EAB92F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6117279"/>
      </p:ext>
    </p:extLst>
  </p:cSld>
  <p:clrMapOvr>
    <a:masterClrMapping/>
  </p:clrMapOvr>
  <p:transition advTm="6504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FAMI</a:t>
            </a:r>
            <a:endParaRPr sz="3000"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81669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Pendekatan </a:t>
            </a:r>
            <a:r>
              <a:rPr lang="en" i="1" dirty="0"/>
              <a:t>fuzzy </a:t>
            </a:r>
            <a:r>
              <a:rPr lang="en" dirty="0"/>
              <a:t>dengan </a:t>
            </a:r>
            <a:r>
              <a:rPr lang="en" i="1" dirty="0"/>
              <a:t>inhibition</a:t>
            </a:r>
            <a:endParaRPr i="1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Ruang lingkup tiap kelas divisualisasikan dengan diagram </a:t>
            </a:r>
            <a:r>
              <a:rPr lang="en" i="1" dirty="0"/>
              <a:t>Cartesius</a:t>
            </a:r>
            <a:endParaRPr lang="en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b="1" i="1" dirty="0"/>
              <a:t>Hyperbox</a:t>
            </a:r>
            <a:endParaRPr b="1" i="1" dirty="0"/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39EF1C4-9620-49ED-BE82-D0E4A863ED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490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Metode FAMI (2)</a:t>
            </a:r>
            <a:endParaRPr sz="3000"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9968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200" dirty="0"/>
              <a:t>Atribut </a:t>
            </a:r>
            <a:r>
              <a:rPr lang="en" sz="2200" i="1" dirty="0"/>
              <a:t>predictor </a:t>
            </a:r>
            <a:r>
              <a:rPr lang="en" sz="2200" dirty="0"/>
              <a:t>(x</a:t>
            </a:r>
            <a:r>
              <a:rPr lang="en" sz="2200" baseline="-25000" dirty="0"/>
              <a:t>1</a:t>
            </a:r>
            <a:r>
              <a:rPr lang="en" sz="2200" dirty="0"/>
              <a:t> dan x</a:t>
            </a:r>
            <a:r>
              <a:rPr lang="en" sz="2200" baseline="-25000" dirty="0"/>
              <a:t>2</a:t>
            </a:r>
            <a:r>
              <a:rPr lang="en" sz="2200" dirty="0"/>
              <a:t>)</a:t>
            </a:r>
            <a:endParaRPr sz="22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200" dirty="0"/>
              <a:t>Ruang lingkup tiap kelas</a:t>
            </a:r>
            <a:endParaRPr sz="2200" dirty="0"/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/>
              <a:t>(</a:t>
            </a:r>
            <a:r>
              <a:rPr lang="en" sz="2200" i="1" dirty="0"/>
              <a:t>Activation hyperbox</a:t>
            </a:r>
            <a:r>
              <a:rPr lang="en" sz="2200" dirty="0"/>
              <a:t>)</a:t>
            </a:r>
            <a:endParaRPr sz="2200" dirty="0"/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200" dirty="0"/>
              <a:t>Daerah irisan antarkelas</a:t>
            </a:r>
            <a:endParaRPr sz="2200" dirty="0"/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/>
              <a:t>(</a:t>
            </a:r>
            <a:r>
              <a:rPr lang="en" sz="2200" i="1" dirty="0"/>
              <a:t>Inhibition hyperbox</a:t>
            </a:r>
            <a:endParaRPr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dirty="0"/>
              <a:t>Sumber Gambar : Abe, Shigeo. 2001</a:t>
            </a:r>
            <a:r>
              <a:rPr lang="en" sz="1100" i="1" dirty="0"/>
              <a:t>. Pattern Classification: Neuro-fuzzy Methods and Their Comparison</a:t>
            </a:r>
            <a:r>
              <a:rPr lang="en" sz="1100" dirty="0"/>
              <a:t>. London: Springer-Verlag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2578" y="1503450"/>
            <a:ext cx="3255272" cy="273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730DAF6-687B-4584-8BB8-7E7F4AE88C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213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10.9|1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7|1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2|1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"/>
</p:tagLst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1098</Words>
  <Application>Microsoft Office PowerPoint</Application>
  <PresentationFormat>On-screen Show (16:9)</PresentationFormat>
  <Paragraphs>285</Paragraphs>
  <Slides>31</Slides>
  <Notes>30</Notes>
  <HiddenSlides>0</HiddenSlides>
  <MMClips>31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Source Sans Pro</vt:lpstr>
      <vt:lpstr>Arial</vt:lpstr>
      <vt:lpstr>Roboto Slab</vt:lpstr>
      <vt:lpstr>Oswald</vt:lpstr>
      <vt:lpstr>Cambria Math</vt:lpstr>
      <vt:lpstr>Cordelia template</vt:lpstr>
      <vt:lpstr>Prediksi Keberhasilan Studi Mahasiswa dengan Fuzzy Logic</vt:lpstr>
      <vt:lpstr>Garis Besar</vt:lpstr>
      <vt:lpstr>Latar Belakang</vt:lpstr>
      <vt:lpstr>Latar Belakang (2)</vt:lpstr>
      <vt:lpstr>Solusi</vt:lpstr>
      <vt:lpstr>Apa itu fuzzy logic dan fuzzy rule?</vt:lpstr>
      <vt:lpstr>Fuzzy Inference System</vt:lpstr>
      <vt:lpstr>Metode FAMI</vt:lpstr>
      <vt:lpstr>Metode FAMI (2)</vt:lpstr>
      <vt:lpstr>Metode FAMI (3)</vt:lpstr>
      <vt:lpstr>Metode FAMI (4)</vt:lpstr>
      <vt:lpstr>Metode FAMI (5)</vt:lpstr>
      <vt:lpstr>Metode FAMI (6)</vt:lpstr>
      <vt:lpstr>Metode FAMI (7)</vt:lpstr>
      <vt:lpstr>Implementasi Metode FAMI</vt:lpstr>
      <vt:lpstr>Implementasi Metode FAMI (2)</vt:lpstr>
      <vt:lpstr>Implementasi Metode FAMI (3)</vt:lpstr>
      <vt:lpstr>Implementasi Metode FAMI (4)</vt:lpstr>
      <vt:lpstr>Metode FALC</vt:lpstr>
      <vt:lpstr>Metode FALC (2)</vt:lpstr>
      <vt:lpstr>Metode FALC (3)</vt:lpstr>
      <vt:lpstr>Metode FALC (4)</vt:lpstr>
      <vt:lpstr>Implementasi Metode FALC</vt:lpstr>
      <vt:lpstr>Implementasi Metode FALC (2)</vt:lpstr>
      <vt:lpstr>Dataset yang Digunakan</vt:lpstr>
      <vt:lpstr>Dataset yang Digunakan (2)</vt:lpstr>
      <vt:lpstr>Dataset yang Digunakan (3)</vt:lpstr>
      <vt:lpstr>Dataset yang Digunakan (3)</vt:lpstr>
      <vt:lpstr>Dataset yang Digunakan (3)</vt:lpstr>
      <vt:lpstr>Alur Perangkat Lunak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Prediksi Keberhasilan Studi Mahasiswa dengan Fuzzy Logic</dc:title>
  <cp:lastModifiedBy>LENOVO</cp:lastModifiedBy>
  <cp:revision>11</cp:revision>
  <dcterms:modified xsi:type="dcterms:W3CDTF">2021-01-18T05:30:12Z</dcterms:modified>
</cp:coreProperties>
</file>